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8" r:id="rId3"/>
    <p:sldId id="257" r:id="rId4"/>
    <p:sldId id="291" r:id="rId5"/>
    <p:sldId id="292" r:id="rId6"/>
    <p:sldId id="293" r:id="rId7"/>
    <p:sldId id="294" r:id="rId8"/>
    <p:sldId id="300" r:id="rId9"/>
    <p:sldId id="259" r:id="rId10"/>
    <p:sldId id="295" r:id="rId11"/>
    <p:sldId id="296" r:id="rId12"/>
    <p:sldId id="297" r:id="rId13"/>
    <p:sldId id="301" r:id="rId14"/>
    <p:sldId id="298" r:id="rId15"/>
    <p:sldId id="299" r:id="rId16"/>
  </p:sldIdLst>
  <p:sldSz cx="9144000" cy="5143500" type="screen16x9"/>
  <p:notesSz cx="6858000" cy="9144000"/>
  <p:embeddedFontLst>
    <p:embeddedFont>
      <p:font typeface="Akatab" panose="020B0604020202020204" charset="0"/>
      <p:regular r:id="rId18"/>
      <p:bold r:id="rId19"/>
    </p:embeddedFont>
    <p:embeddedFont>
      <p:font typeface="Arial Rounded MT Bold" panose="020F0704030504030204" pitchFamily="34" charset="0"/>
      <p:regular r:id="rId20"/>
    </p:embeddedFont>
    <p:embeddedFont>
      <p:font typeface="Noto Serif Ethiopic" panose="020B0604020202020204" charset="0"/>
      <p:regular r:id="rId21"/>
      <p:bold r:id="rId22"/>
    </p:embeddedFont>
    <p:embeddedFont>
      <p:font typeface="Roboto Condensed Light" panose="02000000000000000000" pitchFamily="2" charset="0"/>
      <p:regular r:id="rId23"/>
      <p: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A7EDCB-F41B-4DED-949F-5172675B7FF2}">
  <a:tblStyle styleId="{ABA7EDCB-F41B-4DED-949F-5172675B7F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a5b4480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a5b4480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bd1fb5de5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bd1fb5de5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9dc3832d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9dc3832df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020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bd1fb5de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bd1fb5de5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472675" y="1450325"/>
            <a:ext cx="5619000" cy="198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72625" y="3434100"/>
            <a:ext cx="561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740000" y="1788150"/>
            <a:ext cx="5664000" cy="11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1740000" y="2957550"/>
            <a:ext cx="5664000" cy="3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4" name="Google Shape;74;p11"/>
          <p:cNvGrpSpPr/>
          <p:nvPr/>
        </p:nvGrpSpPr>
        <p:grpSpPr>
          <a:xfrm>
            <a:off x="165548" y="298450"/>
            <a:ext cx="8808723" cy="4534300"/>
            <a:chOff x="165548" y="298450"/>
            <a:chExt cx="8808723" cy="4534300"/>
          </a:xfrm>
        </p:grpSpPr>
        <p:grpSp>
          <p:nvGrpSpPr>
            <p:cNvPr id="75" name="Google Shape;75;p11"/>
            <p:cNvGrpSpPr/>
            <p:nvPr/>
          </p:nvGrpSpPr>
          <p:grpSpPr>
            <a:xfrm rot="10800000">
              <a:off x="165548" y="4741850"/>
              <a:ext cx="6506400" cy="90900"/>
              <a:chOff x="1239825" y="571500"/>
              <a:chExt cx="6506400" cy="90900"/>
            </a:xfrm>
          </p:grpSpPr>
          <p:cxnSp>
            <p:nvCxnSpPr>
              <p:cNvPr id="76" name="Google Shape;76;p11"/>
              <p:cNvCxnSpPr/>
              <p:nvPr/>
            </p:nvCxnSpPr>
            <p:spPr>
              <a:xfrm>
                <a:off x="1239825" y="571500"/>
                <a:ext cx="650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77" name="Google Shape;77;p11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" name="Google Shape;78;p11"/>
            <p:cNvGrpSpPr/>
            <p:nvPr/>
          </p:nvGrpSpPr>
          <p:grpSpPr>
            <a:xfrm rot="10800000" flipH="1">
              <a:off x="2467871" y="298450"/>
              <a:ext cx="6506400" cy="90900"/>
              <a:chOff x="1239825" y="571500"/>
              <a:chExt cx="6506400" cy="90900"/>
            </a:xfrm>
          </p:grpSpPr>
          <p:cxnSp>
            <p:nvCxnSpPr>
              <p:cNvPr id="79" name="Google Shape;79;p11"/>
              <p:cNvCxnSpPr/>
              <p:nvPr/>
            </p:nvCxnSpPr>
            <p:spPr>
              <a:xfrm>
                <a:off x="1239825" y="571500"/>
                <a:ext cx="650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0" name="Google Shape;80;p11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393550" y="2502950"/>
            <a:ext cx="4360200" cy="12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393550" y="1713902"/>
            <a:ext cx="1200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393550" y="3743512"/>
            <a:ext cx="43602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976700"/>
            <a:ext cx="7419300" cy="21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435875" y="97275"/>
            <a:ext cx="8272250" cy="4900925"/>
            <a:chOff x="435875" y="97275"/>
            <a:chExt cx="8272250" cy="4900925"/>
          </a:xfrm>
        </p:grpSpPr>
        <p:grpSp>
          <p:nvGrpSpPr>
            <p:cNvPr id="22" name="Google Shape;22;p4"/>
            <p:cNvGrpSpPr/>
            <p:nvPr/>
          </p:nvGrpSpPr>
          <p:grpSpPr>
            <a:xfrm flipH="1">
              <a:off x="435875" y="1292300"/>
              <a:ext cx="90900" cy="3705900"/>
              <a:chOff x="7952125" y="1292300"/>
              <a:chExt cx="90900" cy="3705900"/>
            </a:xfrm>
          </p:grpSpPr>
          <p:sp>
            <p:nvSpPr>
              <p:cNvPr id="23" name="Google Shape;23;p4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" name="Google Shape;24;p4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" name="Google Shape;25;p4"/>
            <p:cNvGrpSpPr/>
            <p:nvPr/>
          </p:nvGrpSpPr>
          <p:grpSpPr>
            <a:xfrm rot="10800000">
              <a:off x="8617225" y="97275"/>
              <a:ext cx="90900" cy="3705900"/>
              <a:chOff x="7952125" y="1292300"/>
              <a:chExt cx="90900" cy="3705900"/>
            </a:xfrm>
          </p:grpSpPr>
          <p:sp>
            <p:nvSpPr>
              <p:cNvPr id="26" name="Google Shape;26;p4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" name="Google Shape;27;p4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938000" y="1571850"/>
            <a:ext cx="5268000" cy="12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1938000" y="3033474"/>
            <a:ext cx="5268000" cy="12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65700" y="1292300"/>
            <a:ext cx="8349200" cy="3705900"/>
            <a:chOff x="165700" y="1292300"/>
            <a:chExt cx="8349200" cy="3705900"/>
          </a:xfrm>
        </p:grpSpPr>
        <p:grpSp>
          <p:nvGrpSpPr>
            <p:cNvPr id="34" name="Google Shape;34;p5"/>
            <p:cNvGrpSpPr/>
            <p:nvPr/>
          </p:nvGrpSpPr>
          <p:grpSpPr>
            <a:xfrm rot="10800000">
              <a:off x="165700" y="4608500"/>
              <a:ext cx="7941000" cy="90900"/>
              <a:chOff x="1239825" y="571500"/>
              <a:chExt cx="7941000" cy="90900"/>
            </a:xfrm>
          </p:grpSpPr>
          <p:cxnSp>
            <p:nvCxnSpPr>
              <p:cNvPr id="35" name="Google Shape;35;p5"/>
              <p:cNvCxnSpPr/>
              <p:nvPr/>
            </p:nvCxnSpPr>
            <p:spPr>
              <a:xfrm>
                <a:off x="1239825" y="571500"/>
                <a:ext cx="794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" name="Google Shape;36;p5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" name="Google Shape;37;p5"/>
            <p:cNvGrpSpPr/>
            <p:nvPr/>
          </p:nvGrpSpPr>
          <p:grpSpPr>
            <a:xfrm flipH="1">
              <a:off x="8424000" y="1292300"/>
              <a:ext cx="90900" cy="3705900"/>
              <a:chOff x="7952125" y="1292300"/>
              <a:chExt cx="90900" cy="3705900"/>
            </a:xfrm>
          </p:grpSpPr>
          <p:sp>
            <p:nvSpPr>
              <p:cNvPr id="38" name="Google Shape;38;p5"/>
              <p:cNvSpPr/>
              <p:nvPr/>
            </p:nvSpPr>
            <p:spPr>
              <a:xfrm rot="5400000">
                <a:off x="7744975" y="1499450"/>
                <a:ext cx="505200" cy="9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" name="Google Shape;39;p5"/>
              <p:cNvCxnSpPr/>
              <p:nvPr/>
            </p:nvCxnSpPr>
            <p:spPr>
              <a:xfrm>
                <a:off x="8043025" y="1292300"/>
                <a:ext cx="0" cy="3705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Noto Serif Ethiopic"/>
              <a:buNone/>
              <a:defRPr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 rot="10800000">
            <a:off x="165700" y="4608500"/>
            <a:ext cx="7941000" cy="90900"/>
            <a:chOff x="1239825" y="571500"/>
            <a:chExt cx="7941000" cy="90900"/>
          </a:xfrm>
        </p:grpSpPr>
        <p:cxnSp>
          <p:nvCxnSpPr>
            <p:cNvPr id="44" name="Google Shape;44;p6"/>
            <p:cNvCxnSpPr/>
            <p:nvPr/>
          </p:nvCxnSpPr>
          <p:spPr>
            <a:xfrm>
              <a:off x="1239825" y="571500"/>
              <a:ext cx="7941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45;p6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19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50" name="Google Shape;50;p7"/>
          <p:cNvGrpSpPr/>
          <p:nvPr/>
        </p:nvGrpSpPr>
        <p:grpSpPr>
          <a:xfrm rot="10800000" flipH="1">
            <a:off x="2502023" y="4741850"/>
            <a:ext cx="6506400" cy="90900"/>
            <a:chOff x="1239825" y="571500"/>
            <a:chExt cx="6506400" cy="90900"/>
          </a:xfrm>
        </p:grpSpPr>
        <p:cxnSp>
          <p:nvCxnSpPr>
            <p:cNvPr id="51" name="Google Shape;51;p7"/>
            <p:cNvCxnSpPr/>
            <p:nvPr/>
          </p:nvCxnSpPr>
          <p:spPr>
            <a:xfrm>
              <a:off x="1239825" y="571500"/>
              <a:ext cx="6506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2" name="Google Shape;52;p7"/>
            <p:cNvSpPr/>
            <p:nvPr/>
          </p:nvSpPr>
          <p:spPr>
            <a:xfrm>
              <a:off x="1239825" y="5715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496300" y="1417500"/>
            <a:ext cx="4151400" cy="23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165548" y="298450"/>
            <a:ext cx="8808723" cy="4534300"/>
            <a:chOff x="165548" y="298450"/>
            <a:chExt cx="8808723" cy="4534300"/>
          </a:xfrm>
        </p:grpSpPr>
        <p:grpSp>
          <p:nvGrpSpPr>
            <p:cNvPr id="57" name="Google Shape;57;p8"/>
            <p:cNvGrpSpPr/>
            <p:nvPr/>
          </p:nvGrpSpPr>
          <p:grpSpPr>
            <a:xfrm rot="10800000">
              <a:off x="165548" y="4741850"/>
              <a:ext cx="6506400" cy="90900"/>
              <a:chOff x="1239825" y="571500"/>
              <a:chExt cx="6506400" cy="90900"/>
            </a:xfrm>
          </p:grpSpPr>
          <p:cxnSp>
            <p:nvCxnSpPr>
              <p:cNvPr id="58" name="Google Shape;58;p8"/>
              <p:cNvCxnSpPr/>
              <p:nvPr/>
            </p:nvCxnSpPr>
            <p:spPr>
              <a:xfrm>
                <a:off x="1239825" y="571500"/>
                <a:ext cx="650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59" name="Google Shape;59;p8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8"/>
            <p:cNvGrpSpPr/>
            <p:nvPr/>
          </p:nvGrpSpPr>
          <p:grpSpPr>
            <a:xfrm rot="10800000" flipH="1">
              <a:off x="2467871" y="298450"/>
              <a:ext cx="6506400" cy="90900"/>
              <a:chOff x="1239825" y="571500"/>
              <a:chExt cx="6506400" cy="90900"/>
            </a:xfrm>
          </p:grpSpPr>
          <p:cxnSp>
            <p:nvCxnSpPr>
              <p:cNvPr id="61" name="Google Shape;61;p8"/>
              <p:cNvCxnSpPr/>
              <p:nvPr/>
            </p:nvCxnSpPr>
            <p:spPr>
              <a:xfrm>
                <a:off x="1239825" y="571500"/>
                <a:ext cx="650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2" name="Google Shape;62;p8"/>
              <p:cNvSpPr/>
              <p:nvPr/>
            </p:nvSpPr>
            <p:spPr>
              <a:xfrm>
                <a:off x="1239825" y="571500"/>
                <a:ext cx="505200" cy="90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171450" y="145800"/>
            <a:ext cx="8801100" cy="4851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3102200" y="2281338"/>
            <a:ext cx="4661100" cy="98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3102200" y="3262669"/>
            <a:ext cx="4661100" cy="6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-11825" y="-11825"/>
            <a:ext cx="9155700" cy="51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522200" y="3961375"/>
            <a:ext cx="6099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katab"/>
              <a:buChar char="■"/>
              <a:defRPr sz="1200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erif Ethiopic"/>
              <a:buNone/>
              <a:defRPr sz="3500">
                <a:solidFill>
                  <a:schemeClr val="dk1"/>
                </a:solidFill>
                <a:latin typeface="Noto Serif Ethiopic"/>
                <a:ea typeface="Noto Serif Ethiopic"/>
                <a:cs typeface="Noto Serif Ethiopic"/>
                <a:sym typeface="Noto Serif Ethiop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ctrTitle"/>
          </p:nvPr>
        </p:nvSpPr>
        <p:spPr>
          <a:xfrm>
            <a:off x="1100583" y="1643369"/>
            <a:ext cx="2402733" cy="12180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accent2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Bali </a:t>
            </a:r>
            <a:endParaRPr sz="6600" b="1" dirty="0">
              <a:solidFill>
                <a:schemeClr val="accent2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1192520" y="4174819"/>
            <a:ext cx="1732795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By Halla elsharkawy </a:t>
            </a:r>
            <a:endParaRPr sz="1800" b="1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" name="Google Shape;92;p15"/>
          <p:cNvGrpSpPr/>
          <p:nvPr/>
        </p:nvGrpSpPr>
        <p:grpSpPr>
          <a:xfrm>
            <a:off x="169260" y="498723"/>
            <a:ext cx="8385900" cy="90900"/>
            <a:chOff x="160950" y="480600"/>
            <a:chExt cx="8385900" cy="90900"/>
          </a:xfrm>
        </p:grpSpPr>
        <p:cxnSp>
          <p:nvCxnSpPr>
            <p:cNvPr id="93" name="Google Shape;93;p15"/>
            <p:cNvCxnSpPr/>
            <p:nvPr/>
          </p:nvCxnSpPr>
          <p:spPr>
            <a:xfrm>
              <a:off x="160950" y="571500"/>
              <a:ext cx="8385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4" name="Google Shape;94;p15"/>
            <p:cNvSpPr/>
            <p:nvPr/>
          </p:nvSpPr>
          <p:spPr>
            <a:xfrm>
              <a:off x="8041650" y="480600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15"/>
          <p:cNvGrpSpPr/>
          <p:nvPr/>
        </p:nvGrpSpPr>
        <p:grpSpPr>
          <a:xfrm>
            <a:off x="1101620" y="146398"/>
            <a:ext cx="90900" cy="3697200"/>
            <a:chOff x="1113520" y="156298"/>
            <a:chExt cx="90900" cy="3697200"/>
          </a:xfrm>
        </p:grpSpPr>
        <p:sp>
          <p:nvSpPr>
            <p:cNvPr id="96" name="Google Shape;96;p15"/>
            <p:cNvSpPr/>
            <p:nvPr/>
          </p:nvSpPr>
          <p:spPr>
            <a:xfrm rot="-5400000">
              <a:off x="906370" y="3555448"/>
              <a:ext cx="505200" cy="9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7" name="Google Shape;97;p15"/>
            <p:cNvCxnSpPr/>
            <p:nvPr/>
          </p:nvCxnSpPr>
          <p:spPr>
            <a:xfrm rot="10800000">
              <a:off x="1121185" y="156298"/>
              <a:ext cx="0" cy="343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 descr="The Best Beaches in Bali for Big-Hitting Waves and Powder-Soft Sands |  Condé Nast Traveler">
            <a:extLst>
              <a:ext uri="{FF2B5EF4-FFF2-40B4-BE49-F238E27FC236}">
                <a16:creationId xmlns:a16="http://schemas.microsoft.com/office/drawing/2014/main" id="{B080C4C4-001F-AA82-EE32-8E0688C32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37" y="879723"/>
            <a:ext cx="4512072" cy="338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2D726-B0AB-68D6-EC84-322BCF655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95" y="87838"/>
            <a:ext cx="8708230" cy="572700"/>
          </a:xfrm>
        </p:spPr>
        <p:txBody>
          <a:bodyPr/>
          <a:lstStyle/>
          <a:p>
            <a:r>
              <a:rPr lang="en-US" sz="3600" b="1" dirty="0">
                <a:solidFill>
                  <a:schemeClr val="dk1"/>
                </a:solidFill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  <a:t>5:</a:t>
            </a:r>
            <a:r>
              <a:rPr lang="en-US" sz="2400" b="1" i="1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  <a:t>Different places offering food and beverage </a:t>
            </a:r>
            <a:br>
              <a:rPr lang="en-US" sz="3600" b="1" dirty="0">
                <a:solidFill>
                  <a:schemeClr val="dk1"/>
                </a:solidFill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64DF8-EC8D-F02C-E508-A5B0BDD49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5588" y="919138"/>
            <a:ext cx="3123338" cy="261988"/>
          </a:xfrm>
        </p:spPr>
        <p:txBody>
          <a:bodyPr/>
          <a:lstStyle/>
          <a:p>
            <a:r>
              <a:rPr lang="en-US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1923 </a:t>
            </a:r>
            <a:r>
              <a:rPr lang="en-US" sz="2400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resturant</a:t>
            </a: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FCE712-9791-D76C-3F81-2ADD3039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273" y="1500187"/>
            <a:ext cx="4157663" cy="2771775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CCF4A01-8C68-314F-D5CB-FCE92659D5C2}"/>
              </a:ext>
            </a:extLst>
          </p:cNvPr>
          <p:cNvSpPr txBox="1">
            <a:spLocks/>
          </p:cNvSpPr>
          <p:nvPr/>
        </p:nvSpPr>
        <p:spPr>
          <a:xfrm>
            <a:off x="4107656" y="871538"/>
            <a:ext cx="6222206" cy="261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r>
              <a:rPr lang="en-US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 frozen dining adventure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E4C2A0-1D35-1018-2205-A16CEC789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95" y="1500187"/>
            <a:ext cx="40887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3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9D293-0410-1D9A-1AB2-D9A2B84AF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80707"/>
            <a:ext cx="7704000" cy="769412"/>
          </a:xfrm>
        </p:spPr>
        <p:txBody>
          <a:bodyPr/>
          <a:lstStyle/>
          <a:p>
            <a:r>
              <a:rPr lang="en-US" sz="3200" b="1" dirty="0"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  <a:t>6:</a:t>
            </a:r>
            <a:r>
              <a:rPr lang="en-US" sz="2400" b="1" i="1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  <a:t>Details of accommodation </a:t>
            </a:r>
            <a:br>
              <a:rPr lang="en-US" sz="3600" b="1" dirty="0">
                <a:solidFill>
                  <a:schemeClr val="dk1"/>
                </a:solidFill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690D9-E3CD-8344-C80A-59749E220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5743" y="1038357"/>
            <a:ext cx="1816032" cy="423600"/>
          </a:xfrm>
        </p:spPr>
        <p:txBody>
          <a:bodyPr/>
          <a:lstStyle/>
          <a:p>
            <a:r>
              <a:rPr lang="en-US" dirty="0"/>
              <a:t>Inside staterooms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86319A-81E1-B5A8-A2BC-A3983836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550195"/>
            <a:ext cx="3731107" cy="270195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09A0FB2-A324-FE55-9688-55853789E92F}"/>
              </a:ext>
            </a:extLst>
          </p:cNvPr>
          <p:cNvSpPr txBox="1">
            <a:spLocks/>
          </p:cNvSpPr>
          <p:nvPr/>
        </p:nvSpPr>
        <p:spPr>
          <a:xfrm>
            <a:off x="5593556" y="1046758"/>
            <a:ext cx="2181225" cy="4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r>
              <a:rPr lang="en-US" dirty="0"/>
              <a:t>Deluxe Oceanview stateroom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5F077A-7227-A891-1012-43D900BAB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997" y="1632967"/>
            <a:ext cx="3443286" cy="27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95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90556-283C-FAB7-FE99-34352B318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42032" y="376137"/>
            <a:ext cx="3044756" cy="333425"/>
          </a:xfrm>
        </p:spPr>
        <p:txBody>
          <a:bodyPr/>
          <a:lstStyle/>
          <a:p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Deluxe family Oceanview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8A0390-C1C7-4CF2-3928-08930218B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558" y="992981"/>
            <a:ext cx="3914475" cy="260704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2D658C2-CCA8-9BE5-7FF7-9193658AFC9A}"/>
              </a:ext>
            </a:extLst>
          </p:cNvPr>
          <p:cNvSpPr txBox="1">
            <a:spLocks/>
          </p:cNvSpPr>
          <p:nvPr/>
        </p:nvSpPr>
        <p:spPr>
          <a:xfrm>
            <a:off x="286613" y="309362"/>
            <a:ext cx="3378131" cy="333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Deluxe Oceanview with verandah </a:t>
            </a:r>
          </a:p>
          <a:p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Deluxe family Oceanview with verandah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E1016-310F-97B2-CB9A-9F8E72D1A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3" y="1721644"/>
            <a:ext cx="4381020" cy="28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2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2BDDE-4229-BC53-BC70-86E57A51E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41606" y="484266"/>
            <a:ext cx="2551838" cy="412006"/>
          </a:xfrm>
        </p:spPr>
        <p:txBody>
          <a:bodyPr/>
          <a:lstStyle/>
          <a:p>
            <a:r>
              <a:rPr lang="en-US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Suits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415B6-0473-D37E-3913-67044CD6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030" y="1178718"/>
            <a:ext cx="5092341" cy="33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29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AEA3-1D99-FBEC-10C7-18411FF0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8:Conclusion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BC2D7-E41C-48AB-3B60-C6795126E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52475"/>
            <a:ext cx="7704000" cy="2926606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 see in my own point of view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 wish Disney cruise is the best vacation family can take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It has so many activities and entertainments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People will not stop having fun and playing with Disney characters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Children will never get board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 ship is themed in a magnificent design and breathtaking views </a:t>
            </a:r>
          </a:p>
        </p:txBody>
      </p:sp>
    </p:spTree>
    <p:extLst>
      <p:ext uri="{BB962C8B-B14F-4D97-AF65-F5344CB8AC3E}">
        <p14:creationId xmlns:p14="http://schemas.microsoft.com/office/powerpoint/2010/main" val="238987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07E1-2029-09C5-3168-2ED7A06A1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u</a:t>
            </a:r>
          </a:p>
        </p:txBody>
      </p:sp>
    </p:spTree>
    <p:extLst>
      <p:ext uri="{BB962C8B-B14F-4D97-AF65-F5344CB8AC3E}">
        <p14:creationId xmlns:p14="http://schemas.microsoft.com/office/powerpoint/2010/main" val="47163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372709" y="618207"/>
            <a:ext cx="20721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Outline:</a:t>
            </a:r>
            <a:endParaRPr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51364" y="2050650"/>
            <a:ext cx="4986545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solidFill>
                  <a:schemeClr val="accent2"/>
                </a:solidFill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  <a:t>Location, population, currency &amp; cultural value of Bali (Introduction)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solidFill>
                  <a:schemeClr val="accent2"/>
                </a:solidFill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  <a:t>Purpose of visiting 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solidFill>
                  <a:schemeClr val="accent2"/>
                </a:solidFill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  <a:t>Attractions 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dirty="0">
                <a:solidFill>
                  <a:schemeClr val="accent2"/>
                </a:solidFill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  <a:t>Conclusion </a:t>
            </a:r>
            <a:endParaRPr sz="1800" b="1" dirty="0">
              <a:solidFill>
                <a:schemeClr val="accent2"/>
              </a:solidFill>
              <a:latin typeface="Arial Rounded MT Bold" panose="020F0704030504030204" pitchFamily="34" charset="0"/>
              <a:ea typeface="Akatab" panose="020B0604020202020204" charset="0"/>
              <a:cs typeface="Akatab" panose="020B0604020202020204" charset="0"/>
              <a:sym typeface="Akat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 Introduction</a:t>
            </a:r>
            <a:endParaRPr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612843" y="1105162"/>
            <a:ext cx="3848321" cy="3459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-US" sz="1400" b="1" i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Location: lesser Sunda island, Indonesia 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-US" sz="1400" b="1" i="1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-US" sz="1400" b="1" i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population: 724,588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-US" sz="1400" b="1" i="1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-US" sz="1400" b="1" i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Currency: Indonesian Rupiah (IDR)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-US" sz="1400" b="1" i="1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Char char="●"/>
            </a:pPr>
            <a:r>
              <a:rPr lang="en-US" sz="1400" b="1" i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Cultural value :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lang="en-US" sz="1400" b="1" i="1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b="1" i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Blend of Balinese Hinduism , traditional arts , music, dance and vibrant ceremonies 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b="1" i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Emphasizes community , harmony and spiritual connection</a:t>
            </a:r>
          </a:p>
          <a:p>
            <a:pPr marL="4953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+mj-lt"/>
              <a:buAutoNum type="arabicPeriod"/>
            </a:pPr>
            <a:r>
              <a:rPr lang="en-US" sz="1400" b="1" i="1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Traditional dances play a crucial role in preserving and passing down cultural heritage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8D28D3-10A4-5977-FE12-7966A5A59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672" y="490309"/>
            <a:ext cx="3477491" cy="18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9 Helpful Things to Know About Money in Bali | Indonesia, Bahasa indonesia,  Uang">
            <a:extLst>
              <a:ext uri="{FF2B5EF4-FFF2-40B4-BE49-F238E27FC236}">
                <a16:creationId xmlns:a16="http://schemas.microsoft.com/office/drawing/2014/main" id="{409CBA00-94A8-5A13-455B-6E960AC6E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536980"/>
            <a:ext cx="3477491" cy="216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C92C3A8D-2908-0AED-F179-6006A3857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22" y="877026"/>
            <a:ext cx="5292342" cy="365067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Stunning beaches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Lush  landscapes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Vibrant cultural scenes &amp; spiritual experiences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Offering diverse range of activities such as ancient temples &amp; traditional markets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It’s warm hospitality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The blend of tradition with modern amenities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02F8C0-B6CF-8638-C6F6-0E512DAD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050" y="304326"/>
            <a:ext cx="6238012" cy="572700"/>
          </a:xfrm>
        </p:spPr>
        <p:txBody>
          <a:bodyPr/>
          <a:lstStyle/>
          <a:p>
            <a:r>
              <a:rPr lang="en-US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2: Purpose of visiting </a:t>
            </a:r>
          </a:p>
        </p:txBody>
      </p:sp>
      <p:pic>
        <p:nvPicPr>
          <p:cNvPr id="3074" name="Picture 2" descr="The Island of Gods: Amazing Balinese Spiritual Experience 2020 - BGS Bali">
            <a:extLst>
              <a:ext uri="{FF2B5EF4-FFF2-40B4-BE49-F238E27FC236}">
                <a16:creationId xmlns:a16="http://schemas.microsoft.com/office/drawing/2014/main" id="{FD2AA7A2-8072-8053-D16A-829F8F6E8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74" y="933819"/>
            <a:ext cx="2858166" cy="190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5D7AFCE-2CFE-F2F5-7AEF-B10462A16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74" y="2871383"/>
            <a:ext cx="2795822" cy="186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4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A8258-FE8E-D21A-6923-5BAA0F30B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44" y="230713"/>
            <a:ext cx="7704000" cy="1195500"/>
          </a:xfrm>
        </p:spPr>
        <p:txBody>
          <a:bodyPr/>
          <a:lstStyle/>
          <a:p>
            <a:r>
              <a:rPr lang="en-US" sz="3600" b="1" u="sng" dirty="0">
                <a:solidFill>
                  <a:schemeClr val="dk1"/>
                </a:solidFill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  <a:t>3:attraction</a:t>
            </a:r>
            <a:br>
              <a:rPr lang="en-US" sz="3600" b="1" dirty="0">
                <a:solidFill>
                  <a:schemeClr val="dk1"/>
                </a:solidFill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ABD63-F2B8-8FE6-B054-7FB89786A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1706" y="2611020"/>
            <a:ext cx="2861686" cy="475771"/>
          </a:xfrm>
        </p:spPr>
        <p:txBody>
          <a:bodyPr/>
          <a:lstStyle/>
          <a:p>
            <a:pPr marL="139700" indent="0">
              <a:buNone/>
            </a:pPr>
            <a:r>
              <a:rPr lang="en-US" sz="1400" i="1" dirty="0">
                <a:latin typeface="Arial Rounded MT Bold" panose="020F0704030504030204" pitchFamily="34" charset="0"/>
              </a:rPr>
              <a:t>Tanah lot temple </a:t>
            </a:r>
          </a:p>
        </p:txBody>
      </p:sp>
      <p:pic>
        <p:nvPicPr>
          <p:cNvPr id="4098" name="Picture 2" descr="Tanah Lot Temple in Bali - Bali's Scenic Sea Temple - Go Guides">
            <a:extLst>
              <a:ext uri="{FF2B5EF4-FFF2-40B4-BE49-F238E27FC236}">
                <a16:creationId xmlns:a16="http://schemas.microsoft.com/office/drawing/2014/main" id="{7CEF584A-3BCF-3ACD-586B-0EE57900F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63" y="879763"/>
            <a:ext cx="2744575" cy="182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uta Beach - Bali - All You Need to Know BEFORE You Go (with Photos)">
            <a:extLst>
              <a:ext uri="{FF2B5EF4-FFF2-40B4-BE49-F238E27FC236}">
                <a16:creationId xmlns:a16="http://schemas.microsoft.com/office/drawing/2014/main" id="{8E8A44CC-E7E3-DAE5-0FC0-FD3156605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037" y="876806"/>
            <a:ext cx="2680854" cy="18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A14FC6-9D06-EBAC-1AE4-A796BAB88EF1}"/>
              </a:ext>
            </a:extLst>
          </p:cNvPr>
          <p:cNvSpPr txBox="1">
            <a:spLocks/>
          </p:cNvSpPr>
          <p:nvPr/>
        </p:nvSpPr>
        <p:spPr>
          <a:xfrm>
            <a:off x="6069403" y="2611020"/>
            <a:ext cx="2861686" cy="475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 marL="139700" indent="0">
              <a:buFont typeface="Anaheim"/>
              <a:buNone/>
            </a:pPr>
            <a:r>
              <a:rPr lang="en-US" sz="1400" i="1" dirty="0">
                <a:latin typeface="Arial Rounded MT Bold" panose="020F0704030504030204" pitchFamily="34" charset="0"/>
              </a:rPr>
              <a:t>Kuta beach </a:t>
            </a:r>
          </a:p>
        </p:txBody>
      </p:sp>
      <p:pic>
        <p:nvPicPr>
          <p:cNvPr id="4102" name="Picture 6" descr="Discover the Charm of Tegallalang Rice Terrace in Ubud - Indonesia Travel">
            <a:extLst>
              <a:ext uri="{FF2B5EF4-FFF2-40B4-BE49-F238E27FC236}">
                <a16:creationId xmlns:a16="http://schemas.microsoft.com/office/drawing/2014/main" id="{7C486AED-3125-3484-38E1-E43166F08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71" y="2974065"/>
            <a:ext cx="2744575" cy="193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458F1A-B32C-833C-A1F6-995217758FE3}"/>
              </a:ext>
            </a:extLst>
          </p:cNvPr>
          <p:cNvSpPr txBox="1"/>
          <p:nvPr/>
        </p:nvSpPr>
        <p:spPr>
          <a:xfrm>
            <a:off x="5401246" y="3498175"/>
            <a:ext cx="1830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Tegallalang</a:t>
            </a:r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>
                <a:solidFill>
                  <a:schemeClr val="accent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</a:rPr>
              <a:t>rice terraces</a:t>
            </a:r>
          </a:p>
        </p:txBody>
      </p:sp>
    </p:spTree>
    <p:extLst>
      <p:ext uri="{BB962C8B-B14F-4D97-AF65-F5344CB8AC3E}">
        <p14:creationId xmlns:p14="http://schemas.microsoft.com/office/powerpoint/2010/main" val="83864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69A6413-CFBC-7D97-066F-61263B73D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373" y="1646535"/>
            <a:ext cx="3748209" cy="1233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Rounded MT Bold" panose="020F0704030504030204" pitchFamily="34" charset="0"/>
              </a:rPr>
              <a:t>Dry season 19/5/2025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Rounded MT Bold" panose="020F0704030504030204" pitchFamily="34" charset="0"/>
              </a:rPr>
              <a:t>A month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latin typeface="Arial Rounded MT Bold" panose="020F0704030504030204" pitchFamily="34" charset="0"/>
              </a:rPr>
              <a:t>Friends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418543-BEB8-1ED9-DB0E-FCAD69EE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37" y="0"/>
            <a:ext cx="7704000" cy="572700"/>
          </a:xfrm>
        </p:spPr>
        <p:txBody>
          <a:bodyPr/>
          <a:lstStyle/>
          <a:p>
            <a:br>
              <a:rPr lang="en-US" sz="2800" b="1" i="1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</a:br>
            <a:endParaRPr lang="en-US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Best time to visit Bali is all year long. Bali wet season or Bali dry season .">
            <a:extLst>
              <a:ext uri="{FF2B5EF4-FFF2-40B4-BE49-F238E27FC236}">
                <a16:creationId xmlns:a16="http://schemas.microsoft.com/office/drawing/2014/main" id="{DB1F2FE2-B4FD-7CB4-B455-B5E33B0ED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361" y="967554"/>
            <a:ext cx="4658747" cy="291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48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C0FDF1A-6E3D-0470-C42E-7FB5E48D1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643" y="528862"/>
            <a:ext cx="5268000" cy="1233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Edge walkthrough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48BDD-15DC-4B22-4EE2-E00B16CC9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" y="1063526"/>
            <a:ext cx="4021931" cy="301644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BA7B755-D355-6B79-612A-8454F5A5B54D}"/>
              </a:ext>
            </a:extLst>
          </p:cNvPr>
          <p:cNvSpPr txBox="1">
            <a:spLocks/>
          </p:cNvSpPr>
          <p:nvPr/>
        </p:nvSpPr>
        <p:spPr>
          <a:xfrm>
            <a:off x="4882500" y="569697"/>
            <a:ext cx="3766274" cy="98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Hero zone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2EC2DB-F647-9071-CBF2-CAB3F3E32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70" y="1190625"/>
            <a:ext cx="3810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88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CF369-5441-E75F-C2A8-9387E71F4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482" y="1578299"/>
            <a:ext cx="3109574" cy="2112900"/>
          </a:xfrm>
        </p:spPr>
        <p:txBody>
          <a:bodyPr/>
          <a:lstStyle/>
          <a:p>
            <a:r>
              <a:rPr lang="en-US" sz="2000" b="1" i="1" dirty="0">
                <a:latin typeface="Arial Rounded MT Bold" panose="020F0704030504030204" pitchFamily="34" charset="0"/>
              </a:rPr>
              <a:t>Night clubs </a:t>
            </a:r>
          </a:p>
          <a:p>
            <a:r>
              <a:rPr lang="en-US" sz="2000" b="1" i="1" dirty="0">
                <a:latin typeface="Arial Rounded MT Bold" panose="020F0704030504030204" pitchFamily="34" charset="0"/>
              </a:rPr>
              <a:t>Untangled salons </a:t>
            </a:r>
          </a:p>
          <a:p>
            <a:r>
              <a:rPr lang="en-US" sz="2000" b="1" i="1" dirty="0">
                <a:latin typeface="Arial Rounded MT Bold" panose="020F0704030504030204" pitchFamily="34" charset="0"/>
              </a:rPr>
              <a:t>Disney uncharted adventure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0ED23-B351-BDEB-FCBE-B015BDF3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319" y="344550"/>
            <a:ext cx="2871787" cy="211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465AFA-2B31-F8EE-4719-C49837ED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314" y="2571750"/>
            <a:ext cx="3752931" cy="21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06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719999" y="171950"/>
            <a:ext cx="79310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b="1" dirty="0">
                <a:solidFill>
                  <a:schemeClr val="dk1"/>
                </a:solidFill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  <a:t>4.</a:t>
            </a:r>
            <a:r>
              <a:rPr lang="en-US" sz="3600" b="1" i="1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  <a:t>Different means of entertainment </a:t>
            </a:r>
            <a:br>
              <a:rPr lang="en-US" sz="3600" b="1" dirty="0">
                <a:solidFill>
                  <a:schemeClr val="dk1"/>
                </a:solidFill>
                <a:latin typeface="Arial Rounded MT Bold" panose="020F0704030504030204" pitchFamily="34" charset="0"/>
                <a:ea typeface="Akatab" panose="020B0604020202020204" charset="0"/>
                <a:cs typeface="Akatab" panose="020B0604020202020204" charset="0"/>
                <a:sym typeface="Akatab"/>
              </a:rPr>
            </a:br>
            <a:endParaRPr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2E1FC2C-D54D-F51D-2E60-7A6F7194BFD3}"/>
              </a:ext>
            </a:extLst>
          </p:cNvPr>
          <p:cNvSpPr txBox="1">
            <a:spLocks/>
          </p:cNvSpPr>
          <p:nvPr/>
        </p:nvSpPr>
        <p:spPr>
          <a:xfrm>
            <a:off x="0" y="869734"/>
            <a:ext cx="3766274" cy="98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Walt Disney theater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6CAB4-ECDE-3370-16CE-4B115D39C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" y="1477863"/>
            <a:ext cx="3901440" cy="2852261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C62666-D7D7-814A-3CD8-555494958284}"/>
              </a:ext>
            </a:extLst>
          </p:cNvPr>
          <p:cNvSpPr txBox="1">
            <a:spLocks/>
          </p:cNvSpPr>
          <p:nvPr/>
        </p:nvSpPr>
        <p:spPr>
          <a:xfrm>
            <a:off x="4336255" y="984034"/>
            <a:ext cx="3766274" cy="987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katab"/>
              <a:buNone/>
              <a:defRPr sz="1200" b="0" i="0" u="none" strike="noStrike" cap="none">
                <a:solidFill>
                  <a:schemeClr val="dk1"/>
                </a:solidFill>
                <a:latin typeface="Akatab"/>
                <a:ea typeface="Akatab"/>
                <a:cs typeface="Akatab"/>
                <a:sym typeface="Akatab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Fireworks at the sea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97A86-4FD9-04E4-DC8B-E79D491E5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255" y="1477863"/>
            <a:ext cx="4376876" cy="27360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xecutive Summary of Marketing Plan Infographics by Slidesgo">
  <a:themeElements>
    <a:clrScheme name="Simple Light">
      <a:dk1>
        <a:srgbClr val="586847"/>
      </a:dk1>
      <a:lt1>
        <a:srgbClr val="FCFCFC"/>
      </a:lt1>
      <a:dk2>
        <a:srgbClr val="F3ECE6"/>
      </a:dk2>
      <a:lt2>
        <a:srgbClr val="B4ACA2"/>
      </a:lt2>
      <a:accent1>
        <a:srgbClr val="475735"/>
      </a:accent1>
      <a:accent2>
        <a:srgbClr val="303A2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8684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4916</TotalTime>
  <Words>259</Words>
  <Application>Microsoft Office PowerPoint</Application>
  <PresentationFormat>On-screen Show (16:9)</PresentationFormat>
  <Paragraphs>60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Anaheim</vt:lpstr>
      <vt:lpstr>Noto Serif Ethiopic</vt:lpstr>
      <vt:lpstr>Akatab</vt:lpstr>
      <vt:lpstr>Arial</vt:lpstr>
      <vt:lpstr>Roboto Condensed Light</vt:lpstr>
      <vt:lpstr>Arial Rounded MT Bold</vt:lpstr>
      <vt:lpstr>Executive Summary of Marketing Plan Infographics by Slidesgo</vt:lpstr>
      <vt:lpstr>Bali </vt:lpstr>
      <vt:lpstr>Outline:</vt:lpstr>
      <vt:lpstr>1: Introduction</vt:lpstr>
      <vt:lpstr>2: Purpose of visiting </vt:lpstr>
      <vt:lpstr>3:attraction </vt:lpstr>
      <vt:lpstr> </vt:lpstr>
      <vt:lpstr>PowerPoint Presentation</vt:lpstr>
      <vt:lpstr>PowerPoint Presentation</vt:lpstr>
      <vt:lpstr>4.Different means of entertainment  </vt:lpstr>
      <vt:lpstr>5:Different places offering food and beverage  </vt:lpstr>
      <vt:lpstr>6:Details of accommodation  </vt:lpstr>
      <vt:lpstr>PowerPoint Presentation</vt:lpstr>
      <vt:lpstr>PowerPoint Presentation</vt:lpstr>
      <vt:lpstr>8:Conclusion  </vt:lpstr>
      <vt:lpstr>Thank 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wish cruise</dc:title>
  <dc:creator>Blu-Ray</dc:creator>
  <cp:lastModifiedBy>omar elsharkawy</cp:lastModifiedBy>
  <cp:revision>4</cp:revision>
  <dcterms:modified xsi:type="dcterms:W3CDTF">2024-01-04T08:32:34Z</dcterms:modified>
</cp:coreProperties>
</file>